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21"/>
  </p:notesMasterIdLst>
  <p:handoutMasterIdLst>
    <p:handoutMasterId r:id="rId22"/>
  </p:handoutMasterIdLst>
  <p:sldIdLst>
    <p:sldId id="277" r:id="rId4"/>
    <p:sldId id="259" r:id="rId5"/>
    <p:sldId id="280" r:id="rId6"/>
    <p:sldId id="284" r:id="rId7"/>
    <p:sldId id="328" r:id="rId8"/>
    <p:sldId id="321" r:id="rId9"/>
    <p:sldId id="289" r:id="rId10"/>
    <p:sldId id="257" r:id="rId11"/>
    <p:sldId id="291" r:id="rId12"/>
    <p:sldId id="290" r:id="rId13"/>
    <p:sldId id="296" r:id="rId14"/>
    <p:sldId id="327" r:id="rId15"/>
    <p:sldId id="320" r:id="rId16"/>
    <p:sldId id="326" r:id="rId17"/>
    <p:sldId id="324" r:id="rId18"/>
    <p:sldId id="325" r:id="rId19"/>
    <p:sldId id="270" r:id="rId20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3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7363"/>
    <a:srgbClr val="FFFFFF"/>
    <a:srgbClr val="3F9C35"/>
    <a:srgbClr val="D3BF96"/>
    <a:srgbClr val="E98300"/>
    <a:srgbClr val="ED8B00"/>
    <a:srgbClr val="A5ACAF"/>
    <a:srgbClr val="3DB7E4"/>
    <a:srgbClr val="A2AAAD"/>
    <a:srgbClr val="DAD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5" autoAdjust="0"/>
    <p:restoredTop sz="93318" autoAdjust="0"/>
  </p:normalViewPr>
  <p:slideViewPr>
    <p:cSldViewPr snapToGrid="0" showGuides="1">
      <p:cViewPr varScale="1">
        <p:scale>
          <a:sx n="122" d="100"/>
          <a:sy n="122" d="100"/>
        </p:scale>
        <p:origin x="1368" y="114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-26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-kalkylblad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-kalkylblad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-kalkylblad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-kalkylblad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-kalkylblad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-kalkylblad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/>
            </a:pPr>
            <a:r>
              <a:rPr lang="sv-SE" sz="1900" b="0" dirty="0"/>
              <a:t>Har du under någon period avstått</a:t>
            </a:r>
            <a:r>
              <a:rPr lang="sv-SE" sz="1900" b="0" baseline="0" dirty="0"/>
              <a:t> från någon av dina hemtjänstinsatser p.g.a. coronapandemin?</a:t>
            </a:r>
            <a:endParaRPr lang="sv-SE" sz="1900" b="0" dirty="0"/>
          </a:p>
        </c:rich>
      </c:tx>
      <c:layout>
        <c:manualLayout>
          <c:xMode val="edge"/>
          <c:yMode val="edge"/>
          <c:x val="0.12212398505894605"/>
          <c:y val="3.470311058233708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3456794366938647"/>
          <c:y val="0.39874040767402757"/>
          <c:w val="0.39117376098384099"/>
          <c:h val="0.48063113538630897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Kommun</c:v>
                </c:pt>
              </c:strCache>
            </c:strRef>
          </c:tx>
          <c:spPr>
            <a:ln w="25400">
              <a:noFill/>
            </a:ln>
          </c:spPr>
          <c:dPt>
            <c:idx val="1"/>
            <c:bubble3D val="0"/>
            <c:spPr>
              <a:solidFill>
                <a:srgbClr val="857363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3AE8-45C0-942F-EF4DD69C8B11}"/>
              </c:ext>
            </c:extLst>
          </c:dPt>
          <c:dLbls>
            <c:dLbl>
              <c:idx val="1"/>
              <c:layout>
                <c:manualLayout>
                  <c:x val="-9.2671529730372678E-3"/>
                  <c:y val="1.23455829664130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E8-45C0-942F-EF4DD69C8B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</c:v>
                </c:pt>
                <c:pt idx="1">
                  <c:v>Andel neutrala eller negativa svar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103</c:v>
                </c:pt>
                <c:pt idx="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E8-45C0-942F-EF4DD69C8B1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/>
            </a:pPr>
            <a:r>
              <a:rPr lang="sv-SE" sz="1900" b="0" dirty="0"/>
              <a:t>Hur nöjd eller missnöjd är du sammantaget med den hemtjänst du har?</a:t>
            </a:r>
          </a:p>
        </c:rich>
      </c:tx>
      <c:layout>
        <c:manualLayout>
          <c:xMode val="edge"/>
          <c:yMode val="edge"/>
          <c:x val="0.11515976968814914"/>
          <c:y val="1.041124414367516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0529255041294129"/>
          <c:y val="0.3992915455021836"/>
          <c:w val="0.38941512530703198"/>
          <c:h val="0.47847018506282957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Kommun</c:v>
                </c:pt>
              </c:strCache>
            </c:strRef>
          </c:tx>
          <c:spPr>
            <a:ln w="25400">
              <a:noFill/>
            </a:ln>
          </c:spPr>
          <c:dPt>
            <c:idx val="1"/>
            <c:bubble3D val="0"/>
            <c:spPr>
              <a:solidFill>
                <a:srgbClr val="857363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ACBA-4EB7-A4FA-207B296DBF9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</c:v>
                </c:pt>
                <c:pt idx="1">
                  <c:v>Andel neutrala eller negativa svar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100</c:v>
                </c:pt>
                <c:pt idx="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BA-4EB7-A4FA-207B296DBF9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049270072993034"/>
          <c:y val="3.7671232876713062E-2"/>
          <c:w val="0.5243533712810720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Hemtjänst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71</c:v>
                </c:pt>
                <c:pt idx="1">
                  <c:v>80</c:v>
                </c:pt>
                <c:pt idx="2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85-4430-8FC1-CC28947BBBF2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Tyresö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69</c:v>
                </c:pt>
                <c:pt idx="1">
                  <c:v>81</c:v>
                </c:pt>
                <c:pt idx="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85-4430-8FC1-CC28947BBBF2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64</c:v>
                </c:pt>
                <c:pt idx="1">
                  <c:v>71</c:v>
                </c:pt>
                <c:pt idx="2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85-4430-8FC1-CC28947BBBF2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62</c:v>
                </c:pt>
                <c:pt idx="1">
                  <c:v>53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85-4430-8FC1-CC28947BBB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345408"/>
        <c:axId val="147346944"/>
      </c:barChart>
      <c:catAx>
        <c:axId val="14734540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7346944"/>
        <c:crosses val="autoZero"/>
        <c:auto val="1"/>
        <c:lblAlgn val="ctr"/>
        <c:lblOffset val="100"/>
        <c:noMultiLvlLbl val="0"/>
      </c:catAx>
      <c:valAx>
        <c:axId val="14734694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39833822697965"/>
              <c:y val="0.8914403342157675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147345408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 sz="1050"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86257250006496"/>
          <c:y val="4.7663758275905119E-2"/>
          <c:w val="0.52254250402016289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Hemtjänst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56</c:v>
                </c:pt>
                <c:pt idx="1">
                  <c:v>67</c:v>
                </c:pt>
                <c:pt idx="2">
                  <c:v>71</c:v>
                </c:pt>
                <c:pt idx="3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9F-4604-AA9E-8E7636F4073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Tyresö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60</c:v>
                </c:pt>
                <c:pt idx="1">
                  <c:v>72</c:v>
                </c:pt>
                <c:pt idx="2">
                  <c:v>78</c:v>
                </c:pt>
                <c:pt idx="3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9F-4604-AA9E-8E7636F4073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60</c:v>
                </c:pt>
                <c:pt idx="1">
                  <c:v>78</c:v>
                </c:pt>
                <c:pt idx="2">
                  <c:v>80</c:v>
                </c:pt>
                <c:pt idx="3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9F-4604-AA9E-8E7636F4073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61</c:v>
                </c:pt>
                <c:pt idx="1">
                  <c:v>79</c:v>
                </c:pt>
                <c:pt idx="2">
                  <c:v>81</c:v>
                </c:pt>
                <c:pt idx="3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9F-4604-AA9E-8E7636F407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7604096"/>
        <c:axId val="177648768"/>
      </c:barChart>
      <c:catAx>
        <c:axId val="17760409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77648768"/>
        <c:crosses val="autoZero"/>
        <c:auto val="1"/>
        <c:lblAlgn val="ctr"/>
        <c:lblOffset val="100"/>
        <c:noMultiLvlLbl val="0"/>
      </c:catAx>
      <c:valAx>
        <c:axId val="177648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43825982522039"/>
              <c:y val="0.8916429487872142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7760409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498606003161771"/>
          <c:y val="4.1002120184343807E-2"/>
          <c:w val="0.533508247600436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Hemtjänst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77</c:v>
                </c:pt>
                <c:pt idx="1">
                  <c:v>55</c:v>
                </c:pt>
                <c:pt idx="2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27-472C-A0B5-A270C518DC6F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Tyresö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84</c:v>
                </c:pt>
                <c:pt idx="1">
                  <c:v>62</c:v>
                </c:pt>
                <c:pt idx="2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27-472C-A0B5-A270C518DC6F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83</c:v>
                </c:pt>
                <c:pt idx="1">
                  <c:v>57</c:v>
                </c:pt>
                <c:pt idx="2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27-472C-A0B5-A270C518DC6F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84</c:v>
                </c:pt>
                <c:pt idx="1">
                  <c:v>52</c:v>
                </c:pt>
                <c:pt idx="2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27-472C-A0B5-A270C518DC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699968"/>
        <c:axId val="147707776"/>
      </c:barChart>
      <c:catAx>
        <c:axId val="14769996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7707776"/>
        <c:crosses val="autoZero"/>
        <c:auto val="1"/>
        <c:lblAlgn val="ctr"/>
        <c:lblOffset val="100"/>
        <c:noMultiLvlLbl val="0"/>
      </c:catAx>
      <c:valAx>
        <c:axId val="14770777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626164301713849"/>
              <c:y val="0.8914554262976295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4769996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679152280954619"/>
          <c:y val="4.4743157221241704E-2"/>
          <c:w val="0.5207087846823421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Hemtjänst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76</c:v>
                </c:pt>
                <c:pt idx="1">
                  <c:v>80</c:v>
                </c:pt>
                <c:pt idx="2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B0-4B63-9E1C-EA131FD888C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Tyresö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77</c:v>
                </c:pt>
                <c:pt idx="1">
                  <c:v>83</c:v>
                </c:pt>
                <c:pt idx="2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B0-4B63-9E1C-EA131FD888C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72</c:v>
                </c:pt>
                <c:pt idx="1">
                  <c:v>84</c:v>
                </c:pt>
                <c:pt idx="2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B0-4B63-9E1C-EA131FD888C7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74</c:v>
                </c:pt>
                <c:pt idx="1">
                  <c:v>87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B0-4B63-9E1C-EA131FD88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249472"/>
        <c:axId val="198279936"/>
      </c:barChart>
      <c:catAx>
        <c:axId val="19824947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279936"/>
        <c:crosses val="autoZero"/>
        <c:auto val="1"/>
        <c:lblAlgn val="ctr"/>
        <c:lblOffset val="100"/>
        <c:noMultiLvlLbl val="0"/>
      </c:catAx>
      <c:valAx>
        <c:axId val="1982799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41208417135641"/>
              <c:y val="0.8879368224930475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249472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231751824817538"/>
          <c:y val="3.7671232876713062E-2"/>
          <c:w val="0.52617977417720174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Hemtjänst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99-4EA0-BCE7-1FA59B3D98E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Kommun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68</c:v>
                </c:pt>
                <c:pt idx="1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99-4EA0-BCE7-1FA59B3D98E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66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99-4EA0-BCE7-1FA59B3D98E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68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99-4EA0-BCE7-1FA59B3D9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629632"/>
        <c:axId val="198721536"/>
      </c:barChart>
      <c:catAx>
        <c:axId val="19862963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721536"/>
        <c:crosses val="autoZero"/>
        <c:auto val="1"/>
        <c:lblAlgn val="ctr"/>
        <c:lblOffset val="100"/>
        <c:noMultiLvlLbl val="0"/>
      </c:catAx>
      <c:valAx>
        <c:axId val="1987215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16380386779784"/>
              <c:y val="0.8915490564078160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62963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231751824817538"/>
          <c:y val="3.7671232876713062E-2"/>
          <c:w val="0.52617977417720174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Hemtjänst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Har du under någon period avstått från någon av dina hemtjänstinsatser pga coronapandemin?</c:v>
                </c:pt>
                <c:pt idx="1">
                  <c:v>Hur nöjd eller missnöjd är du sammantaget med den hemtjänst du har?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83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99-4EA0-BCE7-1FA59B3D98E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Tyresö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Har du under någon period avstått från någon av dina hemtjänstinsatser pga coronapandemin?</c:v>
                </c:pt>
                <c:pt idx="1">
                  <c:v>Hur nöjd eller missnöjd är du sammantaget med den hemtjänst du har?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82</c:v>
                </c:pt>
                <c:pt idx="1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99-4EA0-BCE7-1FA59B3D98E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Har du under någon period avstått från någon av dina hemtjänstinsatser pga coronapandemin?</c:v>
                </c:pt>
                <c:pt idx="1">
                  <c:v>Hur nöjd eller missnöjd är du sammantaget med den hemtjänst du har?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83</c:v>
                </c:pt>
                <c:pt idx="1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99-4EA0-BCE7-1FA59B3D98E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Har du under någon period avstått från någon av dina hemtjänstinsatser pga coronapandemin?</c:v>
                </c:pt>
                <c:pt idx="1">
                  <c:v>Hur nöjd eller missnöjd är du sammantaget med den hemtjänst du har?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86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99-4EA0-BCE7-1FA59B3D9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629632"/>
        <c:axId val="198721536"/>
      </c:barChart>
      <c:catAx>
        <c:axId val="19862963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721536"/>
        <c:crosses val="autoZero"/>
        <c:auto val="1"/>
        <c:lblAlgn val="ctr"/>
        <c:lblOffset val="100"/>
        <c:noMultiLvlLbl val="0"/>
      </c:catAx>
      <c:valAx>
        <c:axId val="1987215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16380386779784"/>
              <c:y val="0.8915490564078160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62963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0.02247</cdr:x>
      <cdr:y>0.5978</cdr:y>
    </cdr:from>
    <cdr:to>
      <cdr:x>0.45109</cdr:x>
      <cdr:y>0.79197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55857" y="2274180"/>
          <a:ext cx="2972996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050" dirty="0"/>
            <a:t>Vet du vart du ska vända dig om du vill framföra synpunkter eller klagomål på hemtjänsten?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0.02247</cdr:x>
      <cdr:y>0.07521</cdr:y>
    </cdr:from>
    <cdr:to>
      <cdr:x>0.44794</cdr:x>
      <cdr:y>0.2269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5857" y="286118"/>
          <a:ext cx="2951147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handläggarens beslut anpassat efter dina behov?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0.02327</cdr:x>
      <cdr:y>0.33199</cdr:y>
    </cdr:from>
    <cdr:to>
      <cdr:x>0.44735</cdr:x>
      <cdr:y>0.56863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61406" y="1262973"/>
          <a:ext cx="2941506" cy="90024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välja utförare av hemtjänsten? Med utförare menar vi kommunal hemtjänst eller olika företag och organisationer.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0.0268</cdr:x>
      <cdr:y>0.24551</cdr:y>
    </cdr:from>
    <cdr:to>
      <cdr:x>0.4279</cdr:x>
      <cdr:y>0.39686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85636" y="936092"/>
          <a:ext cx="2778652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komma på avtalad </a:t>
          </a:r>
        </a:p>
        <a:p xmlns:a="http://schemas.openxmlformats.org/drawingml/2006/main">
          <a:r>
            <a:rPr lang="sv-SE" sz="1050" dirty="0"/>
            <a:t>tid?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0.02559</cdr:x>
      <cdr:y>0.44651</cdr:y>
    </cdr:from>
    <cdr:to>
      <cdr:x>0.43028</cdr:x>
      <cdr:y>0.59786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77299" y="1702498"/>
          <a:ext cx="2803522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ha tillräckligt med tid </a:t>
          </a:r>
        </a:p>
        <a:p xmlns:a="http://schemas.openxmlformats.org/drawingml/2006/main">
          <a:r>
            <a:rPr lang="sv-SE" sz="1050" dirty="0"/>
            <a:t>för att kunna utföra sitt arbete hos dig?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0.02374</cdr:x>
      <cdr:y>0.64588</cdr:y>
    </cdr:from>
    <cdr:to>
      <cdr:x>0.42771</cdr:x>
      <cdr:y>0.88199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64461" y="2462653"/>
          <a:ext cx="2798534" cy="90025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meddela dig i förväg om tillfälliga förändringar? T.ex. byte av tid/dag, förseningar, personaländringar etc. 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0.02479</cdr:x>
      <cdr:y>0.05483</cdr:y>
    </cdr:from>
    <cdr:to>
      <cdr:x>0.42523</cdr:x>
      <cdr:y>0.20618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71735" y="209066"/>
          <a:ext cx="2774080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tycker du personalen utför sina arbetsuppgifter?</a:t>
          </a:r>
        </a:p>
        <a:p xmlns:a="http://schemas.openxmlformats.org/drawingml/2006/main">
          <a:r>
            <a:rPr lang="sv-SE" sz="1000" i="1" dirty="0"/>
            <a:t>Mycket bra / Ganska bra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0.02163</cdr:x>
      <cdr:y>0.3372</cdr:y>
    </cdr:from>
    <cdr:to>
      <cdr:x>0.44932</cdr:x>
      <cdr:y>0.48535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9656" y="1313873"/>
          <a:ext cx="2959167" cy="5772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050" dirty="0"/>
            <a:t>Brukar du kunna påverka vid vilka tider personalen kommer?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0.02226</cdr:x>
      <cdr:y>0.5892</cdr:y>
    </cdr:from>
    <cdr:to>
      <cdr:x>0.44935</cdr:x>
      <cdr:y>0.78293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4017" y="2295759"/>
          <a:ext cx="2955016" cy="75485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ta hänsyn till dina </a:t>
          </a:r>
        </a:p>
        <a:p xmlns:a="http://schemas.openxmlformats.org/drawingml/2006/main">
          <a:r>
            <a:rPr lang="sv-SE" sz="1050" dirty="0"/>
            <a:t>åsikter och önskemål om hur hjälpen </a:t>
          </a:r>
        </a:p>
        <a:p xmlns:a="http://schemas.openxmlformats.org/drawingml/2006/main">
          <a:r>
            <a:rPr lang="sv-SE" sz="1050" dirty="0"/>
            <a:t>skall utföras?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0.01771</cdr:x>
      <cdr:y>0.07343</cdr:y>
    </cdr:from>
    <cdr:to>
      <cdr:x>0.4454</cdr:x>
      <cdr:y>0.22276</cdr:y>
    </cdr:to>
    <cdr:sp macro="" textlink="">
      <cdr:nvSpPr>
        <cdr:cNvPr id="6" name="textruta 1">
          <a:extLst xmlns:a="http://schemas.openxmlformats.org/drawingml/2006/main">
            <a:ext uri="{FF2B5EF4-FFF2-40B4-BE49-F238E27FC236}">
              <a16:creationId xmlns:a16="http://schemas.microsoft.com/office/drawing/2014/main" id="{0D478407-6D6A-4DA6-9BEB-AF1192909EAD}"/>
            </a:ext>
          </a:extLst>
        </cdr:cNvPr>
        <cdr:cNvSpPr txBox="1"/>
      </cdr:nvSpPr>
      <cdr:spPr>
        <a:xfrm xmlns:a="http://schemas.openxmlformats.org/drawingml/2006/main">
          <a:off x="122535" y="286105"/>
          <a:ext cx="2959167" cy="5818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Brukar personalen bemöta dig på ett bra sätt?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0.02231</cdr:x>
      <cdr:y>0.34258</cdr:y>
    </cdr:from>
    <cdr:to>
      <cdr:x>0.42895</cdr:x>
      <cdr:y>0.53631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54542" y="1306225"/>
          <a:ext cx="2816800" cy="73866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Känner du förtroende för personalen </a:t>
          </a:r>
        </a:p>
        <a:p xmlns:a="http://schemas.openxmlformats.org/drawingml/2006/main">
          <a:r>
            <a:rPr lang="sv-SE" sz="1050" dirty="0"/>
            <a:t>som kommer hem till dig?</a:t>
          </a:r>
        </a:p>
        <a:p xmlns:a="http://schemas.openxmlformats.org/drawingml/2006/main">
          <a:r>
            <a:rPr lang="sv-SE" sz="1000" i="1" dirty="0"/>
            <a:t>Ja, för alla i personalen / Ja, för flertalet i personalen</a:t>
          </a:r>
        </a:p>
      </cdr:txBody>
    </cdr:sp>
  </cdr:relSizeAnchor>
  <cdr:relSizeAnchor xmlns:cdr="http://schemas.openxmlformats.org/drawingml/2006/chartDrawing">
    <cdr:from>
      <cdr:x>0.01731</cdr:x>
      <cdr:y>0.08965</cdr:y>
    </cdr:from>
    <cdr:to>
      <cdr:x>0.42428</cdr:x>
      <cdr:y>0.241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19902" y="341822"/>
          <a:ext cx="2819086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tryggt eller otryggt känns det att bo hemma med stöd från hemtjänsten?</a:t>
          </a:r>
        </a:p>
        <a:p xmlns:a="http://schemas.openxmlformats.org/drawingml/2006/main">
          <a:r>
            <a:rPr lang="sv-SE" sz="1000" i="1" dirty="0"/>
            <a:t>Mycket tryggt / Ganska tryggt</a:t>
          </a:r>
        </a:p>
      </cdr:txBody>
    </cdr:sp>
  </cdr:relSizeAnchor>
  <cdr:relSizeAnchor xmlns:cdr="http://schemas.openxmlformats.org/drawingml/2006/chartDrawing">
    <cdr:from>
      <cdr:x>0.02067</cdr:x>
      <cdr:y>0.60429</cdr:y>
    </cdr:from>
    <cdr:to>
      <cdr:x>0.42053</cdr:x>
      <cdr:y>0.75564</cdr:y>
    </cdr:to>
    <cdr:sp macro="" textlink="">
      <cdr:nvSpPr>
        <cdr:cNvPr id="6" name="textruta 1"/>
        <cdr:cNvSpPr txBox="1"/>
      </cdr:nvSpPr>
      <cdr:spPr>
        <a:xfrm xmlns:a="http://schemas.openxmlformats.org/drawingml/2006/main">
          <a:off x="143181" y="2304075"/>
          <a:ext cx="2769835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Hur lätt eller svårt är det att få kontakt </a:t>
          </a:r>
        </a:p>
        <a:p xmlns:a="http://schemas.openxmlformats.org/drawingml/2006/main">
          <a:r>
            <a:rPr lang="sv-SE" sz="1050" dirty="0"/>
            <a:t>med hemtjänstpersonalen vid behov?</a:t>
          </a:r>
        </a:p>
        <a:p xmlns:a="http://schemas.openxmlformats.org/drawingml/2006/main">
          <a:r>
            <a:rPr lang="sv-SE" sz="1000" i="1" dirty="0"/>
            <a:t>Mycket lätt / Ganska lätt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0.02197</cdr:x>
      <cdr:y>0.12984</cdr:y>
    </cdr:from>
    <cdr:to>
      <cdr:x>0.41727</cdr:x>
      <cdr:y>0.27281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52079" y="498944"/>
          <a:ext cx="2736502" cy="54938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Händer det att du besväras av ensamhet?</a:t>
          </a:r>
        </a:p>
        <a:p xmlns:a="http://schemas.openxmlformats.org/drawingml/2006/main">
          <a:r>
            <a:rPr lang="sv-SE" sz="1000" i="1" dirty="0"/>
            <a:t>Nej</a:t>
          </a:r>
        </a:p>
      </cdr:txBody>
    </cdr:sp>
  </cdr:relSizeAnchor>
  <cdr:relSizeAnchor xmlns:cdr="http://schemas.openxmlformats.org/drawingml/2006/chartDrawing">
    <cdr:from>
      <cdr:x>0.02687</cdr:x>
      <cdr:y>0.5298</cdr:y>
    </cdr:from>
    <cdr:to>
      <cdr:x>0.41208</cdr:x>
      <cdr:y>0.74902</cdr:y>
    </cdr:to>
    <cdr:sp macro="" textlink="">
      <cdr:nvSpPr>
        <cdr:cNvPr id="3" name="textruta 1">
          <a:extLst xmlns:a="http://schemas.openxmlformats.org/drawingml/2006/main">
            <a:ext uri="{FF2B5EF4-FFF2-40B4-BE49-F238E27FC236}">
              <a16:creationId xmlns:a16="http://schemas.microsoft.com/office/drawing/2014/main" id="{0C580B62-5C68-4120-A0B0-97A474C92E7F}"/>
            </a:ext>
          </a:extLst>
        </cdr:cNvPr>
        <cdr:cNvSpPr txBox="1"/>
      </cdr:nvSpPr>
      <cdr:spPr>
        <a:xfrm xmlns:a="http://schemas.openxmlformats.org/drawingml/2006/main">
          <a:off x="186010" y="2035839"/>
          <a:ext cx="2666653" cy="84238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I vilken utsträckning har du under </a:t>
          </a:r>
          <a:r>
            <a:rPr lang="sv-SE" sz="1050" dirty="0" err="1"/>
            <a:t>coronapandemin</a:t>
          </a:r>
          <a:r>
            <a:rPr lang="sv-SE" sz="1050" dirty="0"/>
            <a:t> besvärats av ensamhet jämfört med tidigare?</a:t>
          </a:r>
        </a:p>
        <a:p xmlns:a="http://schemas.openxmlformats.org/drawingml/2006/main">
          <a:r>
            <a:rPr lang="sv-SE" sz="1000" i="1" dirty="0"/>
            <a:t>Mindre än tidigare / Ingen skillnad mot tidigare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0.02597</cdr:x>
      <cdr:y>0.10374</cdr:y>
    </cdr:from>
    <cdr:to>
      <cdr:x>0.42127</cdr:x>
      <cdr:y>0.29747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79787" y="367343"/>
          <a:ext cx="2736502" cy="6860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nöjd eller missnöjd är du</a:t>
          </a:r>
        </a:p>
        <a:p xmlns:a="http://schemas.openxmlformats.org/drawingml/2006/main">
          <a:r>
            <a:rPr lang="sv-SE" sz="1050" dirty="0"/>
            <a:t>sammantaget med den hemtjänst </a:t>
          </a:r>
        </a:p>
        <a:p xmlns:a="http://schemas.openxmlformats.org/drawingml/2006/main">
          <a:r>
            <a:rPr lang="sv-SE" sz="1050" dirty="0"/>
            <a:t>du har? </a:t>
          </a:r>
        </a:p>
        <a:p xmlns:a="http://schemas.openxmlformats.org/drawingml/2006/main">
          <a:r>
            <a:rPr lang="sv-SE" sz="1000" i="1" dirty="0"/>
            <a:t>Mycket nöjd / Ganska nöjd</a:t>
          </a:r>
        </a:p>
      </cdr:txBody>
    </cdr:sp>
  </cdr:relSizeAnchor>
  <cdr:relSizeAnchor xmlns:cdr="http://schemas.openxmlformats.org/drawingml/2006/chartDrawing">
    <cdr:from>
      <cdr:x>0.02467</cdr:x>
      <cdr:y>0.5</cdr:y>
    </cdr:from>
    <cdr:to>
      <cdr:x>0.41997</cdr:x>
      <cdr:y>0.70643</cdr:y>
    </cdr:to>
    <cdr:sp macro="" textlink="">
      <cdr:nvSpPr>
        <cdr:cNvPr id="3" name="textruta 1">
          <a:extLst xmlns:a="http://schemas.openxmlformats.org/drawingml/2006/main">
            <a:ext uri="{FF2B5EF4-FFF2-40B4-BE49-F238E27FC236}">
              <a16:creationId xmlns:a16="http://schemas.microsoft.com/office/drawing/2014/main" id="{9D2D029D-C252-47AE-AD3B-0E47BCBF7336}"/>
            </a:ext>
          </a:extLst>
        </cdr:cNvPr>
        <cdr:cNvSpPr txBox="1"/>
      </cdr:nvSpPr>
      <cdr:spPr>
        <a:xfrm xmlns:a="http://schemas.openxmlformats.org/drawingml/2006/main">
          <a:off x="170780" y="1770530"/>
          <a:ext cx="2736503" cy="73096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/>
          <a:r>
            <a:rPr lang="sv-SE" sz="1050" dirty="0"/>
            <a:t>Har du under någon period avstått från någon av dina hemtjänstinsatser p.g.a. coronapandemin?</a:t>
          </a:r>
        </a:p>
        <a:p xmlns:a="http://schemas.openxmlformats.org/drawingml/2006/main">
          <a:pPr lvl="0"/>
          <a:r>
            <a:rPr lang="sv-SE" sz="1000" i="1" dirty="0"/>
            <a:t>Nej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2022-06-28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tycker de äldre om äldreomsorgen? 2022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Tyresö_Kommunal hemtjänst_Hemtjänst 1 (minst 7 svarande)</a:t>
            </a:r>
            <a:endParaRPr lang="sv-SE" dirty="0"/>
          </a:p>
          <a:p>
            <a:r>
              <a:rPr lang="sv-SE" dirty="0"/>
              <a:t>Hemtjänst</a:t>
            </a:r>
          </a:p>
        </p:txBody>
      </p:sp>
      <p:pic>
        <p:nvPicPr>
          <p:cNvPr id="5" name="Platshållare för bild 4" descr="En bild som visar utomhus, väg, person, promenerar&#10;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762000"/>
            <a:ext cx="7698711" cy="1317812"/>
          </a:xfrm>
        </p:spPr>
        <p:txBody>
          <a:bodyPr/>
          <a:lstStyle/>
          <a:p>
            <a:r>
              <a:rPr lang="sv-SE" dirty="0"/>
              <a:t>Bemötande och inflytande</a:t>
            </a:r>
            <a:br>
              <a:rPr lang="sv-SE" dirty="0"/>
            </a:br>
            <a:r>
              <a:rPr lang="sv-SE" sz="1600" b="0" i="1" dirty="0">
                <a:solidFill>
                  <a:schemeClr val="tx1"/>
                </a:solidFill>
              </a:rPr>
              <a:t>Positiva svar = Ja, alltid eller Oftast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7" name="D11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92225537"/>
              </p:ext>
            </p:extLst>
          </p:nvPr>
        </p:nvGraphicFramePr>
        <p:xfrm>
          <a:off x="803843" y="2008094"/>
          <a:ext cx="6918954" cy="3896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0883" y="367552"/>
            <a:ext cx="6944560" cy="1990165"/>
          </a:xfrm>
        </p:spPr>
        <p:txBody>
          <a:bodyPr/>
          <a:lstStyle/>
          <a:p>
            <a:r>
              <a:rPr lang="sv-SE" dirty="0"/>
              <a:t>Trygghet, förtroende och tillgänglighet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Mycket tryggt/lätt eller Ganska tryggt/lätt och Ja, för alla eller Ja, för flertalet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</a:t>
            </a:r>
            <a:endParaRPr lang="sv-SE" dirty="0">
              <a:solidFill>
                <a:schemeClr val="tx1"/>
              </a:solidFill>
            </a:endParaRPr>
          </a:p>
        </p:txBody>
      </p:sp>
      <p:graphicFrame>
        <p:nvGraphicFramePr>
          <p:cNvPr id="17" name="D14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82847418"/>
              </p:ext>
            </p:extLst>
          </p:nvPr>
        </p:nvGraphicFramePr>
        <p:xfrm>
          <a:off x="810883" y="2357718"/>
          <a:ext cx="6927012" cy="3591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1318"/>
            <a:ext cx="7193744" cy="1272987"/>
          </a:xfrm>
        </p:spPr>
        <p:txBody>
          <a:bodyPr/>
          <a:lstStyle/>
          <a:p>
            <a:r>
              <a:rPr lang="sv-SE" dirty="0"/>
              <a:t>Ensamhet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Nej och Mindre än tidigare eller Ingen skillnad mot tidigare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länet och riket</a:t>
            </a:r>
            <a:endParaRPr lang="sv-SE" dirty="0">
              <a:solidFill>
                <a:schemeClr val="tx1"/>
              </a:solidFill>
            </a:endParaRPr>
          </a:p>
        </p:txBody>
      </p:sp>
      <p:graphicFrame>
        <p:nvGraphicFramePr>
          <p:cNvPr id="7" name="D16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75702738"/>
              </p:ext>
            </p:extLst>
          </p:nvPr>
        </p:nvGraphicFramePr>
        <p:xfrm>
          <a:off x="823925" y="1954305"/>
          <a:ext cx="6922596" cy="3842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8529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591672"/>
            <a:ext cx="7516231" cy="1783976"/>
          </a:xfrm>
        </p:spPr>
        <p:txBody>
          <a:bodyPr/>
          <a:lstStyle/>
          <a:p>
            <a:r>
              <a:rPr lang="sv-SE" dirty="0"/>
              <a:t>Hemtjänsten i sin helhet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r>
              <a:rPr lang="sv-SE" dirty="0"/>
              <a:t>och avstått från insatser p.g.a. coronapandemin</a:t>
            </a:r>
            <a:r>
              <a:rPr lang="sv-SE" sz="1600" b="0" i="1" dirty="0">
                <a:solidFill>
                  <a:srgbClr val="002B45"/>
                </a:solidFill>
              </a:rPr>
              <a:t/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Mycket nöjd eller Ganska nöjd och Nej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 </a:t>
            </a:r>
            <a:endParaRPr lang="sv-SE" dirty="0">
              <a:solidFill>
                <a:schemeClr val="tx1"/>
              </a:solidFill>
            </a:endParaRPr>
          </a:p>
        </p:txBody>
      </p:sp>
      <p:graphicFrame>
        <p:nvGraphicFramePr>
          <p:cNvPr id="7" name="D16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56302782"/>
              </p:ext>
            </p:extLst>
          </p:nvPr>
        </p:nvGraphicFramePr>
        <p:xfrm>
          <a:off x="823925" y="2375647"/>
          <a:ext cx="6922596" cy="3541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 descr="En bild som visar byggnad, utomhus, stad, gata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</p:spTree>
    <p:extLst>
      <p:ext uri="{BB962C8B-B14F-4D97-AF65-F5344CB8AC3E}">
        <p14:creationId xmlns:p14="http://schemas.microsoft.com/office/powerpoint/2010/main" val="2396779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944982"/>
          </a:xfrm>
        </p:spPr>
        <p:txBody>
          <a:bodyPr/>
          <a:lstStyle/>
          <a:p>
            <a:r>
              <a:rPr lang="sv-SE" sz="2800" dirty="0"/>
              <a:t>Om undersökningen ”Vad tycker de äldre om äldreomsorgen?” 2022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792941"/>
            <a:ext cx="7341648" cy="3974659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omsorgen om de äldre. </a:t>
            </a:r>
            <a:br>
              <a:rPr lang="sv-SE" sz="1800" b="0" dirty="0"/>
            </a:br>
            <a:r>
              <a:rPr lang="sv-SE" sz="1800" b="0" dirty="0"/>
              <a:t/>
            </a: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Personer, 65 år och äldre, som den 30 september 2021 hade hemtjänst eller bodde på särskilt boende har fått möjlighet att besvara en enkät. </a:t>
            </a: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/>
            </a: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>
          <a:xfrm>
            <a:off x="2544647" y="6295894"/>
            <a:ext cx="4054705" cy="267235"/>
          </a:xfrm>
        </p:spPr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3467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3">
            <a:extLst>
              <a:ext uri="{FF2B5EF4-FFF2-40B4-BE49-F238E27FC236}">
                <a16:creationId xmlns:a16="http://schemas.microsoft.com/office/drawing/2014/main" id="{5DA34A92-CB56-4F63-AD0E-C62AAC48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27797"/>
            <a:ext cx="6963281" cy="982638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2022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92163" y="1739152"/>
            <a:ext cx="6959600" cy="3756213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januari och sista svarsdag var den 20 mars 2022.</a:t>
            </a:r>
            <a:br>
              <a:rPr lang="sv-SE" sz="1800" b="0" dirty="0"/>
            </a:br>
            <a:r>
              <a:rPr lang="sv-SE" sz="1800" b="0" dirty="0"/>
              <a:t/>
            </a:r>
            <a:br>
              <a:rPr lang="sv-SE" sz="1800" b="0" dirty="0"/>
            </a:b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r>
              <a:rPr lang="sv-SE" sz="1800" b="0" dirty="0"/>
              <a:t/>
            </a: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På </a:t>
            </a:r>
            <a:r>
              <a:rPr lang="sv-SE" sz="1800" b="0" dirty="0">
                <a:solidFill>
                  <a:srgbClr val="002B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www.socialstyrelsen.se</a:t>
            </a:r>
            <a:r>
              <a:rPr lang="sv-SE" sz="1800" b="0" dirty="0">
                <a:solidFill>
                  <a:srgbClr val="002B45"/>
                </a:solidFill>
              </a:rPr>
              <a:t> finns mer att läsa om de nationella resultaten. Resultat finns också redovisade, i Excelfiler samt i ett webbverktyg,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734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E7DAAD-3D7B-420D-91E3-33EC5504041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v-SE" dirty="0"/>
              <a:t>Slutsida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546848"/>
            <a:ext cx="7893738" cy="466166"/>
          </a:xfrm>
        </p:spPr>
        <p:txBody>
          <a:bodyPr/>
          <a:lstStyle/>
          <a:p>
            <a:r>
              <a:rPr lang="sv-SE" spc="-30" dirty="0"/>
              <a:t>Resultaten för er verksamhet/område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219200"/>
            <a:ext cx="7415212" cy="4796118"/>
          </a:xfrm>
        </p:spPr>
        <p:txBody>
          <a:bodyPr/>
          <a:lstStyle/>
          <a:p>
            <a:pPr lvl="0"/>
            <a:r>
              <a:rPr lang="sv-SE" sz="1900" b="0" dirty="0"/>
              <a:t>Resultaten från undersökningen presenteras totalt för verksamheten/området och med jämförelser för kommunen, länet och riket. Resultaten kan också jämföras mellan olika frågor inom den egna verksamheten/området men jämförelser med andra verksamheter bör ske med försiktighet mot bakgrund av ett litet antal svarande. </a:t>
            </a:r>
            <a:br>
              <a:rPr lang="sv-SE" sz="1900" b="0" dirty="0"/>
            </a:br>
            <a:r>
              <a:rPr lang="sv-SE" sz="1900" b="0" dirty="0"/>
              <a:t/>
            </a:r>
            <a:br>
              <a:rPr lang="sv-SE" sz="1900" b="0" dirty="0"/>
            </a:br>
            <a:r>
              <a:rPr lang="sv-SE" sz="1900" b="0" dirty="0">
                <a:solidFill>
                  <a:srgbClr val="002B45"/>
                </a:solidFill>
              </a:rPr>
              <a:t>I resultatredovisningen visas först frågan om den sammantagna nöjdheten och om de har avstått insatser p.g.a. coronapandemin. Därefter presenteras era resultat jämfört med er kommun, ert län och riket.</a:t>
            </a:r>
            <a:r>
              <a:rPr lang="sv-SE" sz="1900" b="0" dirty="0"/>
              <a:t/>
            </a:r>
            <a:br>
              <a:rPr lang="sv-SE" sz="1900" b="0" dirty="0"/>
            </a:br>
            <a:r>
              <a:rPr lang="sv-SE" sz="1900" b="0" dirty="0"/>
              <a:t/>
            </a:r>
            <a:br>
              <a:rPr lang="sv-SE" sz="1900" b="0" dirty="0"/>
            </a:br>
            <a:r>
              <a:rPr lang="sv-SE" sz="1900" b="0" dirty="0">
                <a:solidFill>
                  <a:srgbClr val="002B45"/>
                </a:solidFill>
              </a:rPr>
              <a:t>Enkäten och mer information om undersökningen finns på:</a:t>
            </a:r>
          </a:p>
          <a:p>
            <a:pPr lvl="0"/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chemeClr val="tx1"/>
              </a:solidFill>
            </a:endParaRPr>
          </a:p>
          <a:p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pc="-30" dirty="0"/>
              <a:t>Hur många svarade?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91BA3C13-6573-DB0D-26BD-CFC3658B1C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1688" y="1620892"/>
            <a:ext cx="6959600" cy="3708400"/>
          </a:xfrm>
        </p:spPr>
        <p:txBody>
          <a:bodyPr/>
          <a:lstStyle/>
          <a:p>
            <a:r>
              <a:rPr lang="sv-SE" sz="1900" b="0"/>
              <a:t>Totalt svarade 81 902 personer på årets enkät för äldre med hemtjänst, vilket är 58,6% av de tillfrågade.</a:t>
            </a:r>
            <a:endParaRPr lang="sv-SE" sz="1900" b="0" dirty="0"/>
          </a:p>
          <a:p>
            <a:r>
              <a:rPr lang="sv-SE" sz="1900" b="0"/>
              <a:t>Andelen svarande för Tyresö_Kommunal hemtjänst_Hemtjänst 1 var mellan 60 - 80%.</a:t>
            </a:r>
            <a:endParaRPr lang="sv-SE" sz="1900" b="0" dirty="0">
              <a:solidFill>
                <a:schemeClr val="tx1"/>
              </a:solidFill>
            </a:endParaRPr>
          </a:p>
          <a:p>
            <a:pPr lvl="1">
              <a:spcBef>
                <a:spcPts val="800"/>
              </a:spcBef>
              <a:spcAft>
                <a:spcPts val="0"/>
              </a:spcAft>
              <a:buSzPct val="115000"/>
            </a:pPr>
            <a:r>
              <a:rPr lang="sv-SE" dirty="0"/>
              <a:t>Deltagandet i er verksamhet/område redovisas som procentandel i intervall för att enskild persons svar inte ska riskera att röjas.</a:t>
            </a:r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 descr="En bild som visar person, personer, kvinna, bord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latshållare för bild 4" descr="En bild som visar person, personer, kvinna, bord&#10;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2022</a:t>
            </a:r>
          </a:p>
        </p:txBody>
      </p:sp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79621"/>
            <a:ext cx="6951600" cy="634273"/>
          </a:xfrm>
        </p:spPr>
        <p:txBody>
          <a:bodyPr/>
          <a:lstStyle/>
          <a:p>
            <a:r>
              <a:rPr lang="sv-SE" spc="-30" dirty="0"/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93688" y="1535837"/>
            <a:ext cx="7089923" cy="4642541"/>
          </a:xfrm>
        </p:spPr>
        <p:txBody>
          <a:bodyPr/>
          <a:lstStyle/>
          <a:p>
            <a:r>
              <a:rPr lang="sv-SE" sz="1900" b="0" dirty="0"/>
              <a:t>Resultaten som redovisas i den här presentationen är de sammanslagna andelarna positiva svar per fråga. De positiva svarsalternativen är vanligtvis två på varje fråga </a:t>
            </a:r>
            <a:br>
              <a:rPr lang="sv-SE" sz="1900" b="0" dirty="0"/>
            </a:br>
            <a:r>
              <a:rPr lang="sv-SE" sz="1900" b="0" dirty="0"/>
              <a:t>t. ex. ”Mycket bra” och ”Ganska bra”. </a:t>
            </a:r>
            <a:br>
              <a:rPr lang="sv-SE" sz="1900" b="0" dirty="0"/>
            </a:br>
            <a:r>
              <a:rPr lang="sv-SE" sz="1900" b="0" dirty="0"/>
              <a:t/>
            </a: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2022” på:</a:t>
            </a:r>
            <a:br>
              <a:rPr lang="sv-SE" sz="1900" b="0" dirty="0"/>
            </a:br>
            <a:r>
              <a:rPr lang="sv-SE" sz="1900" b="0" dirty="0"/>
              <a:t/>
            </a:r>
            <a:br>
              <a:rPr lang="sv-SE" sz="1900" b="0" dirty="0"/>
            </a:br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b="0" dirty="0"/>
          </a:p>
          <a:p>
            <a:r>
              <a:rPr lang="sv-SE" sz="1900" dirty="0">
                <a:solidFill>
                  <a:schemeClr val="tx1"/>
                </a:solidFill>
              </a:rPr>
              <a:t/>
            </a:r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03843" y="686594"/>
            <a:ext cx="8176255" cy="1296144"/>
          </a:xfrm>
        </p:spPr>
        <p:txBody>
          <a:bodyPr/>
          <a:lstStyle/>
          <a:p>
            <a:r>
              <a:rPr lang="sv-SE" spc="-30" dirty="0"/>
              <a:t>Hur nöjd eller missnöjd är du </a:t>
            </a:r>
            <a:r>
              <a:rPr lang="sv-SE" spc="-30" dirty="0" err="1"/>
              <a:t>samman-</a:t>
            </a:r>
            <a:r>
              <a:rPr lang="sv-SE" dirty="0" err="1"/>
              <a:t>taget</a:t>
            </a:r>
            <a:r>
              <a:rPr lang="sv-SE" dirty="0"/>
              <a:t> med den hemtjänst du har?</a:t>
            </a:r>
          </a:p>
        </p:txBody>
      </p:sp>
      <p:graphicFrame>
        <p:nvGraphicFramePr>
          <p:cNvPr id="7" name="D2" descr="Cirkeldiagram">
            <a:extLst>
              <a:ext uri="{FF2B5EF4-FFF2-40B4-BE49-F238E27FC236}">
                <a16:creationId xmlns:a16="http://schemas.microsoft.com/office/drawing/2014/main" id="{1FA2BAE6-3D95-4E18-ACA4-0D8E0D3D5F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6058481"/>
              </p:ext>
            </p:extLst>
          </p:nvPr>
        </p:nvGraphicFramePr>
        <p:xfrm>
          <a:off x="4572000" y="1982739"/>
          <a:ext cx="4422178" cy="3599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D1" descr="Cirkeldiagram ">
            <a:extLst>
              <a:ext uri="{FF2B5EF4-FFF2-40B4-BE49-F238E27FC236}">
                <a16:creationId xmlns:a16="http://schemas.microsoft.com/office/drawing/2014/main" id="{8CDA35F2-9A02-4913-8C2A-DE1FDA00D2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3346015"/>
              </p:ext>
            </p:extLst>
          </p:nvPr>
        </p:nvGraphicFramePr>
        <p:xfrm>
          <a:off x="135742" y="1982739"/>
          <a:ext cx="4422178" cy="3599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 descr="En bild som visar person, personer, kvinna, bord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latshållare för bild 4" descr="En bild som visar person, personer, kvinna, b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Verksamheten/området jämfört med kommunen, länet och riket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7442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686594"/>
            <a:ext cx="6934051" cy="1296144"/>
          </a:xfrm>
        </p:spPr>
        <p:txBody>
          <a:bodyPr/>
          <a:lstStyle/>
          <a:p>
            <a:r>
              <a:rPr lang="sv-SE" dirty="0"/>
              <a:t>Kontakter med kommunen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Ja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8" name="D10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96082951"/>
              </p:ext>
            </p:extLst>
          </p:nvPr>
        </p:nvGraphicFramePr>
        <p:xfrm>
          <a:off x="801688" y="1992701"/>
          <a:ext cx="6936206" cy="3804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7" name="D12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78186848"/>
              </p:ext>
            </p:extLst>
          </p:nvPr>
        </p:nvGraphicFramePr>
        <p:xfrm>
          <a:off x="801688" y="1984075"/>
          <a:ext cx="6927580" cy="3812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4903</TotalTime>
  <Words>1148</Words>
  <Application>Microsoft Office PowerPoint</Application>
  <PresentationFormat>Bildspel på skärmen (4:3)</PresentationFormat>
  <Paragraphs>105</Paragraphs>
  <Slides>17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SoS-PPT-svensk</vt:lpstr>
      <vt:lpstr>Anpassad formgivning</vt:lpstr>
      <vt:lpstr>1_Anpassad formgivning</vt:lpstr>
      <vt:lpstr>Vad tycker de äldre om äldreomsorgen? 2022  </vt:lpstr>
      <vt:lpstr>Resultaten för er verksamhet/område</vt:lpstr>
      <vt:lpstr>Hur många svarade?</vt:lpstr>
      <vt:lpstr>Resultatöversikt år 2022</vt:lpstr>
      <vt:lpstr>Andel positiva svar</vt:lpstr>
      <vt:lpstr>Hur nöjd eller missnöjd är du samman-taget med den hemtjänst du har?</vt:lpstr>
      <vt:lpstr>Verksamheten/området jämfört med kommunen, länet och riket </vt:lpstr>
      <vt:lpstr>Kontakter med kommunen  Positiva svar = Ja Andel positiva svar i verksamheten/området jämfört med kommunen,  länet och riket</vt:lpstr>
      <vt:lpstr>Hjälpens utförande  Positiva svar = Mycket bra eller Ganska bra och Ja, alltid eller Oftast Andel positiva svar i verksamheten/området jämfört med kommunen,  länet och riket</vt:lpstr>
      <vt:lpstr>Bemötande och inflytande Positiva svar = Ja, alltid eller Oftast  Andel positiva svar i verksamheten/området jämfört med kommunen,  länet och riket</vt:lpstr>
      <vt:lpstr>Trygghet, förtroende och tillgänglighet  Positiva svar = Mycket tryggt/lätt eller Ganska tryggt/lätt och Ja, för alla eller Ja, för flertalet  Andel positiva svar i verksamheten/området jämfört med kommunen,  länet och riket</vt:lpstr>
      <vt:lpstr>Ensamhet  Positiva svar = Nej och Mindre än tidigare eller Ingen skillnad mot tidigare Andel positiva svar i verksamheten/området jämfört med kommunen, länet och riket</vt:lpstr>
      <vt:lpstr>Hemtjänsten i sin helhet och avstått från insatser p.g.a. coronapandemin Positiva svar = Mycket nöjd eller Ganska nöjd och Nej  Andel positiva svar i verksamheten/området jämfört med kommunen,  länet och riket </vt:lpstr>
      <vt:lpstr>Om undersökningen</vt:lpstr>
      <vt:lpstr>Om undersökningen ”Vad tycker de äldre om äldreomsorgen?” 2022</vt:lpstr>
      <vt:lpstr>Mer om undersökningen ”Vad tycker de äldre om äldreomsorgen?” 2022</vt:lpstr>
      <vt:lpstr>Slutsida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Maria Söder</cp:lastModifiedBy>
  <cp:revision>398</cp:revision>
  <cp:lastPrinted>2014-08-07T08:24:06Z</cp:lastPrinted>
  <dcterms:created xsi:type="dcterms:W3CDTF">2014-06-27T06:29:47Z</dcterms:created>
  <dcterms:modified xsi:type="dcterms:W3CDTF">2022-06-28T09:42:25Z</dcterms:modified>
</cp:coreProperties>
</file>